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62" r:id="rId6"/>
    <p:sldId id="261" r:id="rId7"/>
    <p:sldId id="271" r:id="rId8"/>
    <p:sldId id="265" r:id="rId9"/>
    <p:sldId id="266" r:id="rId10"/>
    <p:sldId id="267" r:id="rId11"/>
    <p:sldId id="292" r:id="rId12"/>
    <p:sldId id="293" r:id="rId13"/>
    <p:sldId id="280" r:id="rId14"/>
    <p:sldId id="279" r:id="rId15"/>
    <p:sldId id="288" r:id="rId16"/>
    <p:sldId id="286" r:id="rId17"/>
    <p:sldId id="287" r:id="rId18"/>
    <p:sldId id="310" r:id="rId19"/>
    <p:sldId id="311" r:id="rId20"/>
    <p:sldId id="285" r:id="rId21"/>
    <p:sldId id="294" r:id="rId22"/>
    <p:sldId id="296" r:id="rId23"/>
    <p:sldId id="297" r:id="rId24"/>
    <p:sldId id="315" r:id="rId25"/>
    <p:sldId id="314" r:id="rId26"/>
    <p:sldId id="300" r:id="rId27"/>
    <p:sldId id="321" r:id="rId28"/>
    <p:sldId id="322" r:id="rId29"/>
    <p:sldId id="317" r:id="rId30"/>
    <p:sldId id="318" r:id="rId31"/>
    <p:sldId id="319" r:id="rId32"/>
    <p:sldId id="320" r:id="rId33"/>
    <p:sldId id="30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5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DCC6D-D956-42B4-97F0-97A7DB36FCA7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D4226-883D-410D-9AD5-E49C1AC84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D4226-883D-410D-9AD5-E49C1AC84B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3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4643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643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4643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3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3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4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4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4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4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4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4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4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4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644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4644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5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646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4646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6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7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648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4648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8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9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9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49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649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4649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9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9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49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649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649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650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650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650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770A44-762F-4236-ABB1-26D5A4509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0BD20-A68A-4957-8508-972947A9A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2F35A-64CA-47A9-BB27-E900296FD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EBD2C-DA5A-4B0B-9686-1BBAE5D5B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B4DD-564E-4CDE-A3B2-994B70AA2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313CD-4D0A-4A9D-A439-4837C9C88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A7EBC7-774F-46AC-B19B-445C628EB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53724-F36C-4B19-905D-38392D9F2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1FFB5-870B-43B8-8D24-3F18AE71D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1F353-1925-49B6-91A9-CBDB8C718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D0776-7BAA-46EE-B0F0-FB563FD31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4541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4541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541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4541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1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42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4542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2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3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44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4544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4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5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546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4546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46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547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454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547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454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547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7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547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547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8189FBF-4B2D-49F0-B80E-939AAF3E778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7772400" cy="1431925"/>
          </a:xfrm>
        </p:spPr>
        <p:txBody>
          <a:bodyPr/>
          <a:lstStyle/>
          <a:p>
            <a:r>
              <a:rPr lang="en-US" sz="4800"/>
              <a:t>Designing Experiments: Sample Size and Statistical Power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Larry Leamy</a:t>
            </a:r>
          </a:p>
          <a:p>
            <a:pPr>
              <a:lnSpc>
                <a:spcPct val="90000"/>
              </a:lnSpc>
            </a:pPr>
            <a:r>
              <a:rPr lang="en-US" sz="2400"/>
              <a:t>Department of Biology</a:t>
            </a:r>
          </a:p>
          <a:p>
            <a:pPr>
              <a:lnSpc>
                <a:spcPct val="90000"/>
              </a:lnSpc>
            </a:pPr>
            <a:r>
              <a:rPr lang="en-US" sz="2400"/>
              <a:t>University of North Carolina at Charlotte</a:t>
            </a:r>
          </a:p>
          <a:p>
            <a:pPr>
              <a:lnSpc>
                <a:spcPct val="90000"/>
              </a:lnSpc>
            </a:pPr>
            <a:r>
              <a:rPr lang="en-US" sz="2400"/>
              <a:t>Charlotte, NC  28223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3"/>
          <p:cNvSpPr>
            <a:spLocks noChangeArrowheads="1"/>
          </p:cNvSpPr>
          <p:nvPr/>
        </p:nvSpPr>
        <p:spPr bwMode="auto">
          <a:xfrm>
            <a:off x="633413" y="1524000"/>
            <a:ext cx="7877175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As the variability about a mean decreases,                  		    power increases</a:t>
            </a:r>
          </a:p>
        </p:txBody>
      </p:sp>
      <p:pic>
        <p:nvPicPr>
          <p:cNvPr id="154630" name="Picture 4" descr="C:\WINDOWS\Desktop\varia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743200"/>
            <a:ext cx="5465763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and Variability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Differences Among Means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To estimate power and optimal sample sizes, you need to know how much difference among the means of groups you either expect, or would like to be able to detect.</a:t>
            </a:r>
          </a:p>
          <a:p>
            <a:pPr>
              <a:lnSpc>
                <a:spcPct val="80000"/>
              </a:lnSpc>
            </a:pPr>
            <a:r>
              <a:rPr lang="en-US" sz="2800"/>
              <a:t>Differences can be estimated from the literature, or estimated based on what is biologically relevant.  </a:t>
            </a:r>
          </a:p>
          <a:p>
            <a:pPr>
              <a:lnSpc>
                <a:spcPct val="80000"/>
              </a:lnSpc>
            </a:pPr>
            <a:r>
              <a:rPr lang="en-US" sz="2800"/>
              <a:t>For example, if it is known that a change of blood pressure of 10 or more mm is biologically meaningful, then you would want to be able to detect this amount of difference between control and treatment groups.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Variability in Groups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Must be able to assess variability within groups; most programs need an estimate of the standard deviation.  </a:t>
            </a:r>
          </a:p>
          <a:p>
            <a:pPr>
              <a:lnSpc>
                <a:spcPct val="90000"/>
              </a:lnSpc>
            </a:pPr>
            <a:r>
              <a:rPr lang="en-US" sz="2800"/>
              <a:t>Can be obtained from the literature or from previous experiments.  </a:t>
            </a:r>
          </a:p>
          <a:p>
            <a:pPr>
              <a:lnSpc>
                <a:spcPct val="90000"/>
              </a:lnSpc>
            </a:pPr>
            <a:r>
              <a:rPr lang="en-US" sz="2800"/>
              <a:t>If using a new trait, you may know its total range; if so, you can divide this range by 4 to roughly estimate its standard deviation.  </a:t>
            </a:r>
          </a:p>
          <a:p>
            <a:pPr>
              <a:lnSpc>
                <a:spcPct val="90000"/>
              </a:lnSpc>
            </a:pPr>
            <a:r>
              <a:rPr lang="en-US" sz="2800"/>
              <a:t>Normal distribution assumed; you may need to transform trait values if not normally distributed.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Programs to Estimate Power and Sample Sizes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To calculate power for various sample sizes, a number of software programs are available, including some from various websites.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We will use SAS (Statistical Analysis System) software.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SAS has both a point and click program (Analyst) as well as an interactive program available.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We will demonstrate how to calculate power and optimal sample sizes for </a:t>
            </a:r>
            <a:r>
              <a:rPr lang="en-US" sz="2800" dirty="0" smtClean="0"/>
              <a:t>two </a:t>
            </a:r>
            <a:r>
              <a:rPr lang="en-US" sz="2800" dirty="0"/>
              <a:t>separate </a:t>
            </a:r>
            <a:r>
              <a:rPr lang="en-US" sz="2800" dirty="0" smtClean="0"/>
              <a:t>examples using the GLMPOWER procedure in interactive </a:t>
            </a:r>
            <a:r>
              <a:rPr lang="en-US" sz="2800" dirty="0"/>
              <a:t>SAS.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#1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Suppose you wish to test whether a newly-developed drug (X) can alter blood pressure in male mice.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Biological hypothesis: drug X affects blood pressure in male mice.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decide on a control group (C) of male mice not given drug X and </a:t>
            </a:r>
            <a:r>
              <a:rPr lang="en-US" sz="2400" dirty="0" smtClean="0"/>
              <a:t>two </a:t>
            </a:r>
            <a:r>
              <a:rPr lang="en-US" sz="2400" dirty="0"/>
              <a:t>treatment </a:t>
            </a:r>
            <a:r>
              <a:rPr lang="en-US" sz="2400" dirty="0" smtClean="0"/>
              <a:t>groups </a:t>
            </a:r>
            <a:r>
              <a:rPr lang="en-US" sz="2400" dirty="0"/>
              <a:t>(</a:t>
            </a:r>
            <a:r>
              <a:rPr lang="en-US" sz="2400" dirty="0" smtClean="0"/>
              <a:t>T1 and T2) </a:t>
            </a:r>
            <a:r>
              <a:rPr lang="en-US" sz="2400" dirty="0"/>
              <a:t>of male mice given </a:t>
            </a:r>
            <a:r>
              <a:rPr lang="en-US" sz="2400" dirty="0" smtClean="0"/>
              <a:t>low and high doses of drug </a:t>
            </a:r>
            <a:r>
              <a:rPr lang="en-US" sz="2400" dirty="0"/>
              <a:t>X.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You know that the variability of blood pressure, as measured by the standard deviation, = 10 mm.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How many mice should you measure in each group to ensure a reasonable chance of detecting an effect of the drug, if it alters blood pressure by </a:t>
            </a:r>
            <a:r>
              <a:rPr lang="en-US" sz="2400" dirty="0" smtClean="0"/>
              <a:t>5 mm in the T1 group and by 10 mm in the T2 group?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="1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1139825"/>
          </a:xfrm>
        </p:spPr>
        <p:txBody>
          <a:bodyPr/>
          <a:lstStyle/>
          <a:p>
            <a:r>
              <a:rPr lang="en-US"/>
              <a:t>Statistical Analysis-Example #1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Statistical null hypothesis: H</a:t>
            </a:r>
            <a:r>
              <a:rPr lang="en-US" sz="2800" baseline="-25000" dirty="0"/>
              <a:t>o</a:t>
            </a:r>
            <a:r>
              <a:rPr lang="en-US" sz="2800" dirty="0"/>
              <a:t>: </a:t>
            </a:r>
            <a:r>
              <a:rPr lang="el-GR" sz="2800" dirty="0"/>
              <a:t>μ</a:t>
            </a:r>
            <a:r>
              <a:rPr lang="en-US" sz="2800" baseline="-25000" dirty="0"/>
              <a:t>1</a:t>
            </a:r>
            <a:r>
              <a:rPr lang="en-US" sz="2800" dirty="0"/>
              <a:t>= </a:t>
            </a:r>
            <a:r>
              <a:rPr lang="el-GR" sz="2800" dirty="0"/>
              <a:t>μ</a:t>
            </a:r>
            <a:r>
              <a:rPr lang="en-US" sz="2800" baseline="-25000" dirty="0"/>
              <a:t>2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Statistical alternate hypothesis: H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l-GR" sz="2800" dirty="0"/>
              <a:t>μ</a:t>
            </a:r>
            <a:r>
              <a:rPr lang="en-US" sz="2800" baseline="-25000" dirty="0"/>
              <a:t>1</a:t>
            </a:r>
            <a:r>
              <a:rPr lang="en-US" sz="2800" dirty="0"/>
              <a:t>≠ </a:t>
            </a:r>
            <a:r>
              <a:rPr lang="el-GR" sz="2800" dirty="0"/>
              <a:t>μ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You would use a </a:t>
            </a:r>
            <a:r>
              <a:rPr lang="en-US" sz="2800" i="1" dirty="0"/>
              <a:t>t</a:t>
            </a:r>
            <a:r>
              <a:rPr lang="en-US" sz="2800" dirty="0"/>
              <a:t>-test for independent samples.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If accept null hypothesis, then cannot claim drug X has an effect.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If </a:t>
            </a:r>
            <a:r>
              <a:rPr lang="en-US" sz="2800" dirty="0"/>
              <a:t>reject null and accept alternate hypothesis, this supports biological hypothesis that drug X has an effect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If reject null hypothesis, then want to test for difference between control and each treatment.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1000"/>
            <a:ext cx="6781800" cy="5086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Up Arrow 4"/>
          <p:cNvSpPr/>
          <p:nvPr/>
        </p:nvSpPr>
        <p:spPr bwMode="auto">
          <a:xfrm>
            <a:off x="5791200" y="4419600"/>
            <a:ext cx="484632" cy="15240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3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52400"/>
            <a:ext cx="9753600" cy="7315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048000"/>
            <a:ext cx="8968509" cy="672638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" name="Up Arrow 2"/>
          <p:cNvSpPr/>
          <p:nvPr/>
        </p:nvSpPr>
        <p:spPr bwMode="auto">
          <a:xfrm>
            <a:off x="8502445" y="3630561"/>
            <a:ext cx="484632" cy="978408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  <a:p>
            <a:pPr marL="342900" indent="-342900">
              <a:buAutoNum type="arabicPlain"/>
            </a:pPr>
            <a:r>
              <a:rPr lang="en-US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Alphanumeric symbols for traits must be indicated by a $ sign in the input statement.</a:t>
            </a:r>
          </a:p>
          <a:p>
            <a:pPr marL="342900" indent="-342900">
              <a:buAutoNum type="arabicPlain"/>
            </a:pPr>
            <a:r>
              <a:rPr lang="en-US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In the contrast statements, the values at the ends are called coefficients, and they must add up to zero.  Use plus and minus values for the groups you wish to contrast, 0 values for groups not involved in the contrast.</a:t>
            </a:r>
          </a:p>
          <a:p>
            <a:pPr marL="342900" indent="-342900"/>
            <a:r>
              <a:rPr lang="en-US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3.   Indicate the expected means for the groups (120, 115, 110).</a:t>
            </a:r>
          </a:p>
          <a:p>
            <a:r>
              <a:rPr lang="en-US" dirty="0">
                <a:solidFill>
                  <a:schemeClr val="bg1">
                    <a:lumMod val="40000"/>
                    <a:lumOff val="6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.   Click the runner symbol (indicated by the arrow) to run the program.</a:t>
            </a:r>
            <a:endParaRPr lang="en-US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66800"/>
            <a:ext cx="11176000" cy="8382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designing experiments, need to know what number of individuals would be optimal to detect differences between groups (typically a control versus treatment groups).</a:t>
            </a:r>
          </a:p>
          <a:p>
            <a:r>
              <a:rPr lang="en-US"/>
              <a:t>Also would like to know, given the number of individuals, what chance we might have to detect a difference between groups.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Conclusions-Example #1	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21 mice in each of the three groups (63 total) would be sufficient to detect a significant effect of drug X with 80% power.  This number of mice also would be sufficient to detect a significant difference between the mean blood pressure in the control versus the T2 treatment group.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Assuming 80% power, 92 total mice (64/group) would be necessary to detect control versus T1 differences.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Reducing the number of mice reduces the power to detect significant differences.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Suppose you now wish to test for the effects of two doses of drug X on blood pressure, but in both male and female mice.</a:t>
            </a:r>
          </a:p>
          <a:p>
            <a:pPr>
              <a:lnSpc>
                <a:spcPct val="90000"/>
              </a:lnSpc>
            </a:pPr>
            <a:r>
              <a:rPr lang="en-US" sz="2800"/>
              <a:t>Let us assume that previous knowledge suggests that drug X might affect the two sexes differently.  </a:t>
            </a:r>
          </a:p>
          <a:p>
            <a:pPr>
              <a:lnSpc>
                <a:spcPct val="90000"/>
              </a:lnSpc>
            </a:pPr>
            <a:r>
              <a:rPr lang="en-US" sz="2800"/>
              <a:t>We would have three experimental groups, a control (C) and two treatment groups (T1 and T2) as before, but for both males and females.</a:t>
            </a:r>
          </a:p>
          <a:p>
            <a:pPr>
              <a:lnSpc>
                <a:spcPct val="90000"/>
              </a:lnSpc>
            </a:pPr>
            <a:r>
              <a:rPr lang="en-US" sz="2800"/>
              <a:t>So 6 different groups: 3 treatments X 2 sexes.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r>
              <a:rPr lang="en-US" dirty="0"/>
              <a:t>Statistical Analysis: Example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r>
              <a:rPr lang="en-US"/>
              <a:t>You would now use a two-way ANOVA, where treatment and gender are the two factors.</a:t>
            </a:r>
          </a:p>
          <a:p>
            <a:r>
              <a:rPr lang="en-US"/>
              <a:t>Get tests of treatment (over both males and females), gender (over all treatments), and the treatment by gender interaction.</a:t>
            </a:r>
          </a:p>
          <a:p>
            <a:r>
              <a:rPr lang="en-US"/>
              <a:t>If the interaction is significant, it suggests that the effects of drug X on blood pressure are different in males versus females.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Assumptions-Example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Suppose from the literature that we know blood pressure in male mice is on average 2 mm higher than that for females.</a:t>
            </a:r>
          </a:p>
          <a:p>
            <a:r>
              <a:rPr lang="en-US" sz="2800" dirty="0"/>
              <a:t>Suppose also that it has been suggested that drug X is more effective in males.</a:t>
            </a:r>
          </a:p>
          <a:p>
            <a:r>
              <a:rPr lang="en-US" sz="2800" dirty="0"/>
              <a:t>We shall estimate that the drug will increase blood pressure in males by 5 </a:t>
            </a:r>
            <a:r>
              <a:rPr lang="en-US" sz="2800" dirty="0" smtClean="0"/>
              <a:t>(T1) and 13 </a:t>
            </a:r>
            <a:r>
              <a:rPr lang="en-US" sz="2800" dirty="0"/>
              <a:t>mm </a:t>
            </a:r>
            <a:r>
              <a:rPr lang="en-US" sz="2800" dirty="0" smtClean="0"/>
              <a:t>(T2) but </a:t>
            </a:r>
            <a:r>
              <a:rPr lang="en-US" sz="2800" dirty="0"/>
              <a:t>in females by only 1 mm per dose.</a:t>
            </a:r>
          </a:p>
          <a:p>
            <a:r>
              <a:rPr lang="en-US" sz="2800" dirty="0" smtClean="0"/>
              <a:t>Want to test contrasts in males only.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13004800" cy="97536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– Example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Differences in blood pressure between males and females can be detected with 80% power with a total sample size of 72 (12 mice in each of the 6 groups).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 takes 18 mice/group (total of 108) to detect effects of drug X with 80% power.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Differential effects of drug X on </a:t>
            </a:r>
            <a:r>
              <a:rPr lang="en-US" sz="2800" dirty="0"/>
              <a:t>males versus females is more difficult to detect; it takes 34 mice per group (192 total mice) to detect this difference via the interaction with 80% power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Large number of mice required to detect significant control versus T1 effects in males.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One-Way or Two-Way ANOVA?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Investigators often wish to test whether various factors (genotypes, treatments, gender, etc.) have a significant effect on a given trait.</a:t>
            </a:r>
          </a:p>
          <a:p>
            <a:r>
              <a:rPr lang="en-US" sz="2400" dirty="0" smtClean="0"/>
              <a:t>Can test whether each of these factors has an effect in three separate one-way ANOVAs, but this may be inefficient and the significance level may have to be adjusted with multiple tests.</a:t>
            </a:r>
          </a:p>
          <a:p>
            <a:r>
              <a:rPr lang="en-US" sz="2400" dirty="0" smtClean="0"/>
              <a:t>If have two factors (such as treatment and gender) measured in the same animals, it is more efficient to perform a two-way ANOVA where you can test for the significance of each main effect, the interaction, and contrasts.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Investigators often measure more than one trait.</a:t>
            </a:r>
          </a:p>
          <a:p>
            <a:r>
              <a:rPr lang="en-US" sz="2400" dirty="0" smtClean="0"/>
              <a:t>If multiple traits used, need to do power analysis on each trait individually if the expected effect sizes differ among the traits.</a:t>
            </a:r>
          </a:p>
          <a:p>
            <a:r>
              <a:rPr lang="en-US" sz="2400" dirty="0" smtClean="0"/>
              <a:t>You also must adjust the alpha level used to determine significance for traits in the statistical analyses.  </a:t>
            </a:r>
          </a:p>
          <a:p>
            <a:r>
              <a:rPr lang="en-US" sz="2400" dirty="0" smtClean="0"/>
              <a:t>Can use the sequential </a:t>
            </a:r>
            <a:r>
              <a:rPr lang="en-US" sz="2400" dirty="0" err="1" smtClean="0"/>
              <a:t>Bonferroni</a:t>
            </a:r>
            <a:r>
              <a:rPr lang="en-US" sz="2400" dirty="0" smtClean="0"/>
              <a:t> procedure: with 2 traits, trait with lowest </a:t>
            </a:r>
            <a:r>
              <a:rPr lang="en-US" sz="2400" i="1" dirty="0" smtClean="0"/>
              <a:t>P</a:t>
            </a:r>
            <a:r>
              <a:rPr lang="en-US" sz="2400" dirty="0" smtClean="0"/>
              <a:t> value must reach 0.05/2 = 0.025 probability to reach significance.  With 3 traits, trait with lowest probability much reach a P value of 0.05/3 = 0.017.  If so, then test next lowest probability with 0.05/2 = 0.025, etc.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953000"/>
          </a:xfrm>
        </p:spPr>
        <p:txBody>
          <a:bodyPr/>
          <a:lstStyle/>
          <a:p>
            <a:r>
              <a:rPr lang="en-US" sz="2400" dirty="0" smtClean="0"/>
              <a:t>Power analyses are only as precise as the estimated statistics, including the effect size (difference between groups in standard deviations)</a:t>
            </a:r>
          </a:p>
          <a:p>
            <a:r>
              <a:rPr lang="en-US" sz="2400" dirty="0" smtClean="0"/>
              <a:t>Plan the experiment for the </a:t>
            </a:r>
            <a:r>
              <a:rPr lang="en-US" sz="240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smallest effect size that would be considered important.</a:t>
            </a:r>
          </a:p>
          <a:p>
            <a:r>
              <a:rPr lang="en-US" sz="2400" dirty="0" smtClean="0"/>
              <a:t>If actual effect size and/or the within-group standard deviation turns out to be much larger, will get a significant result with a small </a:t>
            </a:r>
            <a:r>
              <a:rPr lang="en-US" sz="2400" i="1" dirty="0" smtClean="0"/>
              <a:t>P</a:t>
            </a:r>
            <a:r>
              <a:rPr lang="en-US" sz="2400" dirty="0" smtClean="0"/>
              <a:t> value.  In this case, a smaller number of animals would have been sufficient. </a:t>
            </a:r>
          </a:p>
          <a:p>
            <a:r>
              <a:rPr lang="en-US" sz="2400" dirty="0" smtClean="0"/>
              <a:t>However, If the standard deviation turns out to be larger than expected, could wind up with a </a:t>
            </a:r>
            <a:r>
              <a:rPr lang="en-US" sz="2400" i="1" dirty="0" smtClean="0"/>
              <a:t>P</a:t>
            </a:r>
            <a:r>
              <a:rPr lang="en-US" sz="2400" dirty="0" smtClean="0"/>
              <a:t> value of 0.06 and cannot conclude that the group means are different.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Biological Hypotheses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biological hypothesis is a statement of what is expected, given the background, literature, and knowledge that has accumulated on the subject. </a:t>
            </a:r>
          </a:p>
          <a:p>
            <a:pPr>
              <a:lnSpc>
                <a:spcPct val="90000"/>
              </a:lnSpc>
            </a:pPr>
            <a:r>
              <a:rPr lang="en-US" sz="2800"/>
              <a:t>Suppose you had a sample of 6-week-old male C57BL/6 mice and wanted to test whether they came from a population whose average body weight is 25 grams. </a:t>
            </a:r>
          </a:p>
          <a:p>
            <a:pPr>
              <a:lnSpc>
                <a:spcPct val="90000"/>
              </a:lnSpc>
            </a:pPr>
            <a:r>
              <a:rPr lang="en-US" sz="2800"/>
              <a:t>You then might formulate the following biological hypothesis: ‘We hypothesize that the average body weight of 6-week-old C57BL/6 male mice is 25 grams’.  </a:t>
            </a:r>
          </a:p>
        </p:txBody>
      </p:sp>
      <p:pic>
        <p:nvPicPr>
          <p:cNvPr id="20484" name="Picture 4" descr="blac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334000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r>
              <a:rPr lang="en-US" dirty="0" smtClean="0"/>
              <a:t>Pilot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000" dirty="0" smtClean="0"/>
              <a:t>If the amount of prior information for an experiment is not great, sometimes pilot studies are done.</a:t>
            </a:r>
          </a:p>
          <a:p>
            <a:r>
              <a:rPr lang="en-US" sz="2000" dirty="0" smtClean="0"/>
              <a:t>If the only purpose of pilot study is to determine an optimal sample size, this may result in a waste of animals because (a) adding animals to the pilot study and then retesting increases type I error, and (b) not using the pilot study data in the final study needlessly duplicates animals.  </a:t>
            </a:r>
          </a:p>
          <a:p>
            <a:r>
              <a:rPr lang="en-US" sz="2000" dirty="0" smtClean="0"/>
              <a:t>But can add animals to a pilot study and adjust for type I errors in testing so that can make use of all animals.  Use sequential stopping rules (SSR) that make use of lower </a:t>
            </a:r>
            <a:r>
              <a:rPr lang="en-US" sz="2000" i="1" dirty="0" smtClean="0"/>
              <a:t>P</a:t>
            </a:r>
            <a:r>
              <a:rPr lang="en-US" sz="2000" dirty="0" smtClean="0"/>
              <a:t> value for significance.  See </a:t>
            </a:r>
            <a:r>
              <a:rPr lang="en-US" sz="2000" dirty="0" err="1" smtClean="0"/>
              <a:t>Fitts</a:t>
            </a:r>
            <a:r>
              <a:rPr lang="en-US" sz="2000" dirty="0" smtClean="0"/>
              <a:t>, DA.  2011.  Comp. Med. 61: 206-218 for an explanation of SSR.</a:t>
            </a:r>
          </a:p>
          <a:p>
            <a:r>
              <a:rPr lang="en-US" sz="2000" dirty="0" smtClean="0"/>
              <a:t>Sometimes animals cannot be added to pilot studies because the conditions are different.  Also, keep in mind that adding animals to a pilot study may not produce significance if there is no real difference between groups.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of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400" dirty="0" smtClean="0"/>
              <a:t>Sometimes necessary to replicate an experiment to demonstrate that the effect is consistent, but replications can waste animals.</a:t>
            </a:r>
          </a:p>
          <a:p>
            <a:r>
              <a:rPr lang="en-US" sz="2400" dirty="0" smtClean="0"/>
              <a:t>Can accomplish much the same thing by lowering alpha level of say 0.005 instead of 0.05.  If get </a:t>
            </a:r>
            <a:r>
              <a:rPr lang="en-US" sz="2400" i="1" dirty="0" smtClean="0"/>
              <a:t>P</a:t>
            </a:r>
            <a:r>
              <a:rPr lang="en-US" sz="2400" dirty="0" smtClean="0"/>
              <a:t> value &lt; 0.005 in original experiment, the probability is greater than 80% that will get a </a:t>
            </a:r>
            <a:r>
              <a:rPr lang="en-US" sz="2400" i="1" dirty="0" smtClean="0"/>
              <a:t>P</a:t>
            </a:r>
            <a:r>
              <a:rPr lang="en-US" sz="2400" dirty="0" smtClean="0"/>
              <a:t> value &lt; 0.05 in a replicate experiment. But if use 0.005 as alpha level, may require many animals, especially if effect is tiny or nonexistent.  </a:t>
            </a:r>
          </a:p>
          <a:p>
            <a:r>
              <a:rPr lang="en-US" sz="2400" dirty="0" smtClean="0"/>
              <a:t>If get </a:t>
            </a:r>
            <a:r>
              <a:rPr lang="en-US" sz="2400" i="1" dirty="0" smtClean="0"/>
              <a:t>P</a:t>
            </a:r>
            <a:r>
              <a:rPr lang="en-US" sz="2400" dirty="0" smtClean="0"/>
              <a:t> value = 0.05 in the original experiment, then there is only 50% chance of reaching significance in a replicate experiment.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39825"/>
          </a:xfrm>
        </p:spPr>
        <p:txBody>
          <a:bodyPr/>
          <a:lstStyle/>
          <a:p>
            <a:r>
              <a:rPr lang="en-US" dirty="0" smtClean="0"/>
              <a:t>The ‘Three-Times’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sz="2400" dirty="0" smtClean="0"/>
              <a:t>Some investigators conduct experiments three times (‘three-times’ rule) and therefore multiply the number of animals requested in a single experiment by 3.</a:t>
            </a:r>
          </a:p>
          <a:p>
            <a:r>
              <a:rPr lang="en-US" sz="2400" dirty="0" smtClean="0"/>
              <a:t>If the purpose of this replication is to provide evidence that differences found are not false discoveries (i.e., type I errors), a better approach is to reduce alpha from 0.05 to 0.01 because continued testing with an alpha level of 0.05 is expected to result in 5% type I error each time.</a:t>
            </a:r>
          </a:p>
          <a:p>
            <a:r>
              <a:rPr lang="en-US" sz="2400" dirty="0" smtClean="0"/>
              <a:t>The ‘rule’ appears to come from investigators rather than journal requirements and is probably appropriate for qualitative results (such as presence/absence of a protein), but is excessive for quantitative data.  See </a:t>
            </a:r>
            <a:r>
              <a:rPr lang="en-US" sz="2400" dirty="0" err="1" smtClean="0"/>
              <a:t>Fitts</a:t>
            </a:r>
            <a:r>
              <a:rPr lang="en-US" sz="2400" dirty="0" smtClean="0"/>
              <a:t>, D.A. 2011. Journal of the American Association for Laboratory Animal Science 4: 445-453.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Formulate an appropriate biological hypothesis.</a:t>
            </a:r>
          </a:p>
          <a:p>
            <a:pPr>
              <a:lnSpc>
                <a:spcPct val="80000"/>
              </a:lnSpc>
            </a:pPr>
            <a:r>
              <a:rPr lang="en-US" sz="2800"/>
              <a:t>Design an experiment to test the biological hypothesis. </a:t>
            </a:r>
          </a:p>
          <a:p>
            <a:pPr>
              <a:lnSpc>
                <a:spcPct val="80000"/>
              </a:lnSpc>
            </a:pPr>
            <a:r>
              <a:rPr lang="en-US" sz="2800"/>
              <a:t>Decide on the appropriate statistical test.</a:t>
            </a:r>
          </a:p>
          <a:p>
            <a:pPr>
              <a:lnSpc>
                <a:spcPct val="80000"/>
              </a:lnSpc>
            </a:pPr>
            <a:r>
              <a:rPr lang="en-US" sz="2800"/>
              <a:t>Calculate the power attained for various sample sizes using justifiable values for differences among means and for the within-group variability.</a:t>
            </a:r>
          </a:p>
          <a:p>
            <a:pPr>
              <a:lnSpc>
                <a:spcPct val="80000"/>
              </a:lnSpc>
            </a:pPr>
            <a:r>
              <a:rPr lang="en-US" sz="2800"/>
              <a:t>Base the number of individuals used per group on an adequate statistical power sufficient to detect a meaningful amount of difference.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Statistical Hypotheses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To analyze the data, you would set up null and alternative statistical hypotheses.</a:t>
            </a:r>
          </a:p>
          <a:p>
            <a:pPr>
              <a:lnSpc>
                <a:spcPct val="90000"/>
              </a:lnSpc>
            </a:pPr>
            <a:r>
              <a:rPr lang="en-US" sz="2800"/>
              <a:t>Statistical null hypothesis.  H</a:t>
            </a:r>
            <a:r>
              <a:rPr lang="en-US" sz="2800" baseline="-25000"/>
              <a:t>o</a:t>
            </a:r>
            <a:r>
              <a:rPr lang="en-US" sz="2800"/>
              <a:t>: </a:t>
            </a:r>
            <a:r>
              <a:rPr lang="el-GR" sz="2800"/>
              <a:t>μ</a:t>
            </a:r>
            <a:r>
              <a:rPr lang="en-US" sz="2800"/>
              <a:t> = 25.</a:t>
            </a:r>
            <a:endParaRPr lang="en-US" sz="2800" baseline="-25000"/>
          </a:p>
          <a:p>
            <a:pPr>
              <a:lnSpc>
                <a:spcPct val="90000"/>
              </a:lnSpc>
            </a:pPr>
            <a:r>
              <a:rPr lang="en-US" sz="2800"/>
              <a:t>Statistical alternate hypothesis: H</a:t>
            </a:r>
            <a:r>
              <a:rPr lang="en-US" sz="2800" baseline="-25000"/>
              <a:t>1</a:t>
            </a:r>
            <a:r>
              <a:rPr lang="en-US" sz="2800"/>
              <a:t>: </a:t>
            </a:r>
            <a:r>
              <a:rPr lang="el-GR" sz="2800"/>
              <a:t>μ</a:t>
            </a:r>
            <a:r>
              <a:rPr lang="en-US" sz="2800"/>
              <a:t> ≠ 25.</a:t>
            </a:r>
          </a:p>
          <a:p>
            <a:pPr>
              <a:lnSpc>
                <a:spcPct val="90000"/>
              </a:lnSpc>
            </a:pPr>
            <a:r>
              <a:rPr lang="en-US" sz="2800"/>
              <a:t>Then use appropriate statistic to test the null hypothesis.</a:t>
            </a:r>
          </a:p>
          <a:p>
            <a:pPr>
              <a:lnSpc>
                <a:spcPct val="90000"/>
              </a:lnSpc>
            </a:pPr>
            <a:r>
              <a:rPr lang="en-US" sz="2800"/>
              <a:t>Accept H</a:t>
            </a:r>
            <a:r>
              <a:rPr lang="en-US" sz="2800" baseline="-25000"/>
              <a:t>o</a:t>
            </a:r>
            <a:r>
              <a:rPr lang="en-US" sz="2800"/>
              <a:t> if </a:t>
            </a:r>
            <a:r>
              <a:rPr lang="en-US" sz="2800" i="1"/>
              <a:t>P</a:t>
            </a:r>
            <a:r>
              <a:rPr lang="en-US" sz="2800"/>
              <a:t> &gt; 0.05.</a:t>
            </a:r>
          </a:p>
          <a:p>
            <a:pPr>
              <a:lnSpc>
                <a:spcPct val="90000"/>
              </a:lnSpc>
            </a:pPr>
            <a:r>
              <a:rPr lang="en-US" sz="2800"/>
              <a:t>Reject H</a:t>
            </a:r>
            <a:r>
              <a:rPr lang="en-US" sz="2800" baseline="-25000"/>
              <a:t>o </a:t>
            </a:r>
            <a:r>
              <a:rPr lang="en-US" sz="2800"/>
              <a:t>and accept H</a:t>
            </a:r>
            <a:r>
              <a:rPr lang="en-US" sz="2800" baseline="-25000"/>
              <a:t>1 </a:t>
            </a:r>
            <a:r>
              <a:rPr lang="en-US" sz="2800"/>
              <a:t>if </a:t>
            </a:r>
            <a:r>
              <a:rPr lang="en-US" sz="2800" i="1"/>
              <a:t>P</a:t>
            </a:r>
            <a:r>
              <a:rPr lang="en-US" sz="2800"/>
              <a:t> &lt; 0.05.</a:t>
            </a:r>
          </a:p>
          <a:p>
            <a:pPr>
              <a:lnSpc>
                <a:spcPct val="90000"/>
              </a:lnSpc>
            </a:pPr>
            <a:r>
              <a:rPr lang="en-US" sz="2800"/>
              <a:t>Relate the statistical conclusion back to the biological hypothesis.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endParaRPr lang="el-GR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Error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you accept or reject a null statistical hypothesis, you are subject to </a:t>
            </a:r>
            <a:r>
              <a:rPr lang="en-US" b="1"/>
              <a:t>two types of error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If you reject a true null hypothesis, then you are making </a:t>
            </a:r>
            <a:r>
              <a:rPr lang="en-US" b="1"/>
              <a:t>Type I error</a:t>
            </a:r>
            <a:r>
              <a:rPr lang="en-US"/>
              <a:t>.  </a:t>
            </a:r>
          </a:p>
          <a:p>
            <a:pPr>
              <a:lnSpc>
                <a:spcPct val="90000"/>
              </a:lnSpc>
            </a:pPr>
            <a:r>
              <a:rPr lang="en-US"/>
              <a:t>If you accept a false null hypothesis, then you are making </a:t>
            </a:r>
            <a:r>
              <a:rPr lang="en-US" b="1"/>
              <a:t>Type II error</a:t>
            </a:r>
            <a:r>
              <a:rPr lang="en-US"/>
              <a:t>.  </a:t>
            </a:r>
          </a:p>
          <a:p>
            <a:pPr>
              <a:lnSpc>
                <a:spcPct val="90000"/>
              </a:lnSpc>
            </a:pPr>
            <a:r>
              <a:rPr lang="en-US"/>
              <a:t>What we typically would like to do is to be able to </a:t>
            </a:r>
            <a:r>
              <a:rPr lang="en-US" b="1"/>
              <a:t>reject a false null hypothesis</a:t>
            </a:r>
            <a:r>
              <a:rPr lang="en-US"/>
              <a:t>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7975"/>
            <a:ext cx="8229600" cy="1139825"/>
          </a:xfrm>
        </p:spPr>
        <p:txBody>
          <a:bodyPr/>
          <a:lstStyle/>
          <a:p>
            <a:r>
              <a:rPr lang="en-US" sz="4000"/>
              <a:t>Acceptance/Rejection Probabilities</a:t>
            </a:r>
          </a:p>
        </p:txBody>
      </p:sp>
      <p:graphicFrame>
        <p:nvGraphicFramePr>
          <p:cNvPr id="110637" name="Group 45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540750" cy="4882896"/>
        </p:xfrm>
        <a:graphic>
          <a:graphicData uri="http://schemas.openxmlformats.org/drawingml/2006/table">
            <a:tbl>
              <a:tblPr/>
              <a:tblGrid>
                <a:gridCol w="2846388"/>
                <a:gridCol w="2847975"/>
                <a:gridCol w="2846387"/>
              </a:tblGrid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If you accept the null Hypothesis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If you reject the null hypothesis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46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Null hypothesis is 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–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(typically 0.95)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α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= probability of Type I error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(typically 0.05)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Null hypothesis is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β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= probability of Type II error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(varies)</a:t>
                      </a: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 – 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β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This is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statistical power</a:t>
                      </a:r>
                      <a:endParaRPr kumimoji="0" lang="el-G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39825"/>
          </a:xfrm>
        </p:spPr>
        <p:txBody>
          <a:bodyPr/>
          <a:lstStyle/>
          <a:p>
            <a:r>
              <a:rPr lang="en-US"/>
              <a:t>Factors Affecting Power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r>
              <a:rPr lang="en-US"/>
              <a:t>The probability of type I error (</a:t>
            </a:r>
            <a:r>
              <a:rPr lang="el-GR">
                <a:cs typeface="Arial" charset="0"/>
              </a:rPr>
              <a:t>α</a:t>
            </a:r>
            <a:r>
              <a:rPr lang="en-US">
                <a:cs typeface="Arial" charset="0"/>
              </a:rPr>
              <a:t>).</a:t>
            </a:r>
            <a:endParaRPr lang="el-GR">
              <a:cs typeface="Arial" charset="0"/>
            </a:endParaRPr>
          </a:p>
          <a:p>
            <a:r>
              <a:rPr lang="en-US"/>
              <a:t>The magnitude of the difference between the means: sometimes expressed as the </a:t>
            </a:r>
            <a:r>
              <a:rPr lang="en-US" b="1"/>
              <a:t>effect size</a:t>
            </a:r>
            <a:r>
              <a:rPr lang="en-US"/>
              <a:t> (difference/st dev).</a:t>
            </a:r>
          </a:p>
          <a:p>
            <a:r>
              <a:rPr lang="en-US"/>
              <a:t>The sample size.</a:t>
            </a:r>
          </a:p>
          <a:p>
            <a:r>
              <a:rPr lang="en-US"/>
              <a:t>The variability in each sample.</a:t>
            </a:r>
          </a:p>
          <a:p>
            <a:r>
              <a:rPr lang="en-US"/>
              <a:t>The statistical test used.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3"/>
          <p:cNvSpPr>
            <a:spLocks noChangeArrowheads="1"/>
          </p:cNvSpPr>
          <p:nvPr/>
        </p:nvSpPr>
        <p:spPr bwMode="auto">
          <a:xfrm>
            <a:off x="609600" y="609600"/>
            <a:ext cx="7877175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85750" indent="-28575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52581" name="Picture 4" descr="C:\WINDOWS\Desktop\pow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971800"/>
            <a:ext cx="5791200" cy="330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2583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39825"/>
          </a:xfrm>
        </p:spPr>
        <p:txBody>
          <a:bodyPr/>
          <a:lstStyle/>
          <a:p>
            <a:r>
              <a:rPr lang="en-US"/>
              <a:t>Type I and Type II Error</a:t>
            </a:r>
          </a:p>
        </p:txBody>
      </p:sp>
      <p:sp>
        <p:nvSpPr>
          <p:cNvPr id="152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Using an </a:t>
            </a:r>
            <a:r>
              <a:rPr lang="el-GR" sz="2400">
                <a:cs typeface="Arial" charset="0"/>
              </a:rPr>
              <a:t>α</a:t>
            </a:r>
            <a:r>
              <a:rPr lang="en-US" sz="2400">
                <a:cs typeface="Arial" charset="0"/>
              </a:rPr>
              <a:t> level of 0.01 rather than 0.05 </a:t>
            </a:r>
            <a:r>
              <a:rPr lang="en-US" sz="2400" b="1">
                <a:cs typeface="Arial" charset="0"/>
              </a:rPr>
              <a:t>decreases</a:t>
            </a:r>
            <a:r>
              <a:rPr lang="en-US" sz="2400">
                <a:cs typeface="Arial" charset="0"/>
              </a:rPr>
              <a:t> type I error, but </a:t>
            </a:r>
            <a:r>
              <a:rPr lang="en-US" sz="2400" b="1">
                <a:cs typeface="Arial" charset="0"/>
              </a:rPr>
              <a:t>increases</a:t>
            </a:r>
            <a:r>
              <a:rPr lang="en-US" sz="2400">
                <a:cs typeface="Arial" charset="0"/>
              </a:rPr>
              <a:t> type II error ( and decreases power)</a:t>
            </a:r>
            <a:endParaRPr lang="el-GR" sz="2400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4" name="Picture 5" descr="C:\WINDOWS\Desktop\o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7543800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609600" y="1611313"/>
            <a:ext cx="7386638" cy="858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b="1"/>
              <a:t>As the separation between two means increases,</a:t>
            </a:r>
          </a:p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 b="1"/>
              <a:t>the power also increases</a:t>
            </a:r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r>
              <a:rPr lang="en-US" sz="4000"/>
              <a:t>Power and Differences Between Means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5">
      <a:dk1>
        <a:srgbClr val="008080"/>
      </a:dk1>
      <a:lt1>
        <a:srgbClr val="FFFFFF"/>
      </a:lt1>
      <a:dk2>
        <a:srgbClr val="006666"/>
      </a:dk2>
      <a:lt2>
        <a:srgbClr val="FFFFCC"/>
      </a:lt2>
      <a:accent1>
        <a:srgbClr val="0099FF"/>
      </a:accent1>
      <a:accent2>
        <a:srgbClr val="008080"/>
      </a:accent2>
      <a:accent3>
        <a:srgbClr val="AAB8B8"/>
      </a:accent3>
      <a:accent4>
        <a:srgbClr val="DADADA"/>
      </a:accent4>
      <a:accent5>
        <a:srgbClr val="AACAFF"/>
      </a:accent5>
      <a:accent6>
        <a:srgbClr val="007373"/>
      </a:accent6>
      <a:hlink>
        <a:srgbClr val="1ACE9F"/>
      </a:hlink>
      <a:folHlink>
        <a:srgbClr val="A5B5CD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7695</TotalTime>
  <Words>2319</Words>
  <Application>Microsoft Office PowerPoint</Application>
  <PresentationFormat>On-screen Show (4:3)</PresentationFormat>
  <Paragraphs>144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Ripple</vt:lpstr>
      <vt:lpstr>Designing Experiments: Sample Size and Statistical Power </vt:lpstr>
      <vt:lpstr>INTRODUCTION</vt:lpstr>
      <vt:lpstr>Biological Hypotheses</vt:lpstr>
      <vt:lpstr>Statistical Hypotheses</vt:lpstr>
      <vt:lpstr>Types of Error</vt:lpstr>
      <vt:lpstr>Acceptance/Rejection Probabilities</vt:lpstr>
      <vt:lpstr>Factors Affecting Power</vt:lpstr>
      <vt:lpstr>Type I and Type II Error</vt:lpstr>
      <vt:lpstr>Power and Differences Between Means</vt:lpstr>
      <vt:lpstr>Power and Variability</vt:lpstr>
      <vt:lpstr>Differences Among Means</vt:lpstr>
      <vt:lpstr>Variability in Groups</vt:lpstr>
      <vt:lpstr>Programs to Estimate Power and Sample Sizes</vt:lpstr>
      <vt:lpstr>EXAMPLE #1</vt:lpstr>
      <vt:lpstr>Statistical Analysis-Example #1</vt:lpstr>
      <vt:lpstr>Slide 16</vt:lpstr>
      <vt:lpstr>Slide 17</vt:lpstr>
      <vt:lpstr>Slide 18</vt:lpstr>
      <vt:lpstr>Slide 19</vt:lpstr>
      <vt:lpstr>Conclusions-Example #1 </vt:lpstr>
      <vt:lpstr>EXAMPLE #2</vt:lpstr>
      <vt:lpstr>Statistical Analysis: Example #2</vt:lpstr>
      <vt:lpstr>Assumptions-Example #2</vt:lpstr>
      <vt:lpstr>Slide 24</vt:lpstr>
      <vt:lpstr>Slide 25</vt:lpstr>
      <vt:lpstr>Conclusions – Example #2</vt:lpstr>
      <vt:lpstr>One-Way or Two-Way ANOVA?</vt:lpstr>
      <vt:lpstr>Multiple Traits</vt:lpstr>
      <vt:lpstr>EFFECT SIZES</vt:lpstr>
      <vt:lpstr>Pilot Studies</vt:lpstr>
      <vt:lpstr>Replication of Experiments</vt:lpstr>
      <vt:lpstr>The ‘Three-Times’ Rule</vt:lpstr>
      <vt:lpstr>SUMMARY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Experiments: Sample Size and Statistical Power </dc:title>
  <dc:creator>ljleamy</dc:creator>
  <cp:lastModifiedBy>ljleamy</cp:lastModifiedBy>
  <cp:revision>71</cp:revision>
  <dcterms:created xsi:type="dcterms:W3CDTF">2009-09-18T15:34:44Z</dcterms:created>
  <dcterms:modified xsi:type="dcterms:W3CDTF">2011-09-16T18:30:07Z</dcterms:modified>
</cp:coreProperties>
</file>